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62" r:id="rId7"/>
    <p:sldId id="271" r:id="rId8"/>
    <p:sldId id="280" r:id="rId9"/>
    <p:sldId id="265" r:id="rId10"/>
    <p:sldId id="276" r:id="rId11"/>
    <p:sldId id="278" r:id="rId12"/>
    <p:sldId id="284" r:id="rId13"/>
    <p:sldId id="281" r:id="rId14"/>
    <p:sldId id="282" r:id="rId15"/>
    <p:sldId id="283" r:id="rId16"/>
    <p:sldId id="28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>
        <p:scale>
          <a:sx n="102" d="100"/>
          <a:sy n="102" d="100"/>
        </p:scale>
        <p:origin x="9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35687-3947-4D77-8A2D-5F7C65F7F8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8F1CA7-03E0-453D-ACF3-9514ABA5D9BC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Feature Engineering: Created 'amenities_count' to capture number of amenities.</a:t>
          </a:r>
        </a:p>
      </dgm:t>
    </dgm:pt>
    <dgm:pt modelId="{27BAB8A4-B7E8-4129-B9D0-0336C1BD3B49}" type="parTrans" cxnId="{A9F4F98C-878A-4FF7-9BBC-22ACB6364992}">
      <dgm:prSet/>
      <dgm:spPr/>
      <dgm:t>
        <a:bodyPr/>
        <a:lstStyle/>
        <a:p>
          <a:endParaRPr lang="en-US"/>
        </a:p>
      </dgm:t>
    </dgm:pt>
    <dgm:pt modelId="{B9E8C8DB-116F-4677-A488-EA8FBBFADF58}" type="sibTrans" cxnId="{A9F4F98C-878A-4FF7-9BBC-22ACB6364992}">
      <dgm:prSet/>
      <dgm:spPr/>
      <dgm:t>
        <a:bodyPr/>
        <a:lstStyle/>
        <a:p>
          <a:endParaRPr lang="en-US"/>
        </a:p>
      </dgm:t>
    </dgm:pt>
    <dgm:pt modelId="{FF51FF31-15DE-4A64-82DF-E69840B7AF59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Label Encoding: Converted categorical variables to numerical values for ML.</a:t>
          </a:r>
        </a:p>
      </dgm:t>
    </dgm:pt>
    <dgm:pt modelId="{BEE45765-7779-4BED-A082-7BFD78F3E2DE}" type="parTrans" cxnId="{A3ECE0C5-BACB-4596-9D57-AA7734F9F93F}">
      <dgm:prSet/>
      <dgm:spPr/>
      <dgm:t>
        <a:bodyPr/>
        <a:lstStyle/>
        <a:p>
          <a:endParaRPr lang="en-US"/>
        </a:p>
      </dgm:t>
    </dgm:pt>
    <dgm:pt modelId="{37B835B7-C2E8-4734-9894-B35C395EA79C}" type="sibTrans" cxnId="{A3ECE0C5-BACB-4596-9D57-AA7734F9F93F}">
      <dgm:prSet/>
      <dgm:spPr/>
      <dgm:t>
        <a:bodyPr/>
        <a:lstStyle/>
        <a:p>
          <a:endParaRPr lang="en-US"/>
        </a:p>
      </dgm:t>
    </dgm:pt>
    <dgm:pt modelId="{8BF6A24F-5A5E-47D9-8987-58C5CC558D3C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Data Splitting and One-Hot Encoding: Split data into train/test sets and encoded categorical variables.</a:t>
          </a:r>
        </a:p>
      </dgm:t>
    </dgm:pt>
    <dgm:pt modelId="{C7E53C22-F7F4-4FE1-A0E6-FDA7A4771A2F}" type="parTrans" cxnId="{8412B05E-EE9D-41EB-9B0A-5F22675EFFEE}">
      <dgm:prSet/>
      <dgm:spPr/>
      <dgm:t>
        <a:bodyPr/>
        <a:lstStyle/>
        <a:p>
          <a:endParaRPr lang="en-US"/>
        </a:p>
      </dgm:t>
    </dgm:pt>
    <dgm:pt modelId="{7451A853-8F02-4BE4-AAF9-DC8322ECCEA2}" type="sibTrans" cxnId="{8412B05E-EE9D-41EB-9B0A-5F22675EFFEE}">
      <dgm:prSet/>
      <dgm:spPr/>
      <dgm:t>
        <a:bodyPr/>
        <a:lstStyle/>
        <a:p>
          <a:endParaRPr lang="en-US"/>
        </a:p>
      </dgm:t>
    </dgm:pt>
    <dgm:pt modelId="{9638219E-00A0-4CB3-8FA2-6F8F122DB10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Model Training: Used Scikit-learn's LinearRegression class to predict price.</a:t>
          </a:r>
        </a:p>
      </dgm:t>
    </dgm:pt>
    <dgm:pt modelId="{BA886340-9937-497D-930D-6E9C51CC19AA}" type="parTrans" cxnId="{7DDA5384-B7B4-4CE9-9839-4DDCD04CF246}">
      <dgm:prSet/>
      <dgm:spPr/>
      <dgm:t>
        <a:bodyPr/>
        <a:lstStyle/>
        <a:p>
          <a:endParaRPr lang="en-US"/>
        </a:p>
      </dgm:t>
    </dgm:pt>
    <dgm:pt modelId="{67A29D44-AD99-43D7-B9E4-B2ED9150C42E}" type="sibTrans" cxnId="{7DDA5384-B7B4-4CE9-9839-4DDCD04CF246}">
      <dgm:prSet/>
      <dgm:spPr/>
      <dgm:t>
        <a:bodyPr/>
        <a:lstStyle/>
        <a:p>
          <a:endParaRPr lang="en-US"/>
        </a:p>
      </dgm:t>
    </dgm:pt>
    <dgm:pt modelId="{7452E868-3D5D-4CA8-AE48-A8BD3ADD495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Model Evaluation: Evaluated using mean squared error and R-squared.</a:t>
          </a:r>
        </a:p>
      </dgm:t>
    </dgm:pt>
    <dgm:pt modelId="{A38C3E4C-C8BB-4A5F-96DE-DE19B12F6166}" type="parTrans" cxnId="{7D837EA6-75C3-4B5E-94E4-2A40B21B712A}">
      <dgm:prSet/>
      <dgm:spPr/>
      <dgm:t>
        <a:bodyPr/>
        <a:lstStyle/>
        <a:p>
          <a:endParaRPr lang="en-US"/>
        </a:p>
      </dgm:t>
    </dgm:pt>
    <dgm:pt modelId="{FED61733-1531-41FD-97A4-26ED090F6E81}" type="sibTrans" cxnId="{7D837EA6-75C3-4B5E-94E4-2A40B21B712A}">
      <dgm:prSet/>
      <dgm:spPr/>
      <dgm:t>
        <a:bodyPr/>
        <a:lstStyle/>
        <a:p>
          <a:endParaRPr lang="en-US"/>
        </a:p>
      </dgm:t>
    </dgm:pt>
    <dgm:pt modelId="{E93C9D04-4F0B-4F0F-B82E-3B20DE09E0C8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Prediction: Used trained model to predict price based on user input</a:t>
          </a:r>
        </a:p>
      </dgm:t>
    </dgm:pt>
    <dgm:pt modelId="{C780AB18-D6CB-4F08-9801-75431A589502}" type="parTrans" cxnId="{224C05D2-B389-494A-B057-0179CA2A5CC8}">
      <dgm:prSet/>
      <dgm:spPr/>
      <dgm:t>
        <a:bodyPr/>
        <a:lstStyle/>
        <a:p>
          <a:endParaRPr lang="en-US"/>
        </a:p>
      </dgm:t>
    </dgm:pt>
    <dgm:pt modelId="{D3127A38-FA9E-4FA6-A4E7-610AB7013B9E}" type="sibTrans" cxnId="{224C05D2-B389-494A-B057-0179CA2A5CC8}">
      <dgm:prSet/>
      <dgm:spPr/>
      <dgm:t>
        <a:bodyPr/>
        <a:lstStyle/>
        <a:p>
          <a:endParaRPr lang="en-US"/>
        </a:p>
      </dgm:t>
    </dgm:pt>
    <dgm:pt modelId="{CBB7650C-6939-421E-AB05-FB41036B576D}" type="pres">
      <dgm:prSet presAssocID="{94235687-3947-4D77-8A2D-5F7C65F7F8CD}" presName="linear" presStyleCnt="0">
        <dgm:presLayoutVars>
          <dgm:animLvl val="lvl"/>
          <dgm:resizeHandles val="exact"/>
        </dgm:presLayoutVars>
      </dgm:prSet>
      <dgm:spPr/>
    </dgm:pt>
    <dgm:pt modelId="{4B0B3E83-976E-4C8C-9F3F-32FEEBF9A160}" type="pres">
      <dgm:prSet presAssocID="{658F1CA7-03E0-453D-ACF3-9514ABA5D9B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25A5361-19F5-4675-A42C-09054A688192}" type="pres">
      <dgm:prSet presAssocID="{B9E8C8DB-116F-4677-A488-EA8FBBFADF58}" presName="spacer" presStyleCnt="0"/>
      <dgm:spPr/>
    </dgm:pt>
    <dgm:pt modelId="{C34D53C2-F0FC-42B1-88AB-13DEBB7BA9B7}" type="pres">
      <dgm:prSet presAssocID="{FF51FF31-15DE-4A64-82DF-E69840B7AF5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7D2FA09-4601-4CE8-B939-D48DA41025D3}" type="pres">
      <dgm:prSet presAssocID="{37B835B7-C2E8-4734-9894-B35C395EA79C}" presName="spacer" presStyleCnt="0"/>
      <dgm:spPr/>
    </dgm:pt>
    <dgm:pt modelId="{17E1FA75-8832-4638-B8A8-D9585BA28B8F}" type="pres">
      <dgm:prSet presAssocID="{8BF6A24F-5A5E-47D9-8987-58C5CC558D3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7D4659C-7318-457B-B61C-E0447B07E698}" type="pres">
      <dgm:prSet presAssocID="{7451A853-8F02-4BE4-AAF9-DC8322ECCEA2}" presName="spacer" presStyleCnt="0"/>
      <dgm:spPr/>
    </dgm:pt>
    <dgm:pt modelId="{2274C37A-CBD7-4E1A-BF6D-6224A13F66FB}" type="pres">
      <dgm:prSet presAssocID="{9638219E-00A0-4CB3-8FA2-6F8F122DB10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C9D6E5A-73D6-4C6B-80E1-BD5269E68BD3}" type="pres">
      <dgm:prSet presAssocID="{67A29D44-AD99-43D7-B9E4-B2ED9150C42E}" presName="spacer" presStyleCnt="0"/>
      <dgm:spPr/>
    </dgm:pt>
    <dgm:pt modelId="{1D6E4CB7-E70A-46D8-8F8C-0D25F4AFE989}" type="pres">
      <dgm:prSet presAssocID="{7452E868-3D5D-4CA8-AE48-A8BD3ADD495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B33CBE-FB2C-4E46-8C10-DECF38C189E7}" type="pres">
      <dgm:prSet presAssocID="{FED61733-1531-41FD-97A4-26ED090F6E81}" presName="spacer" presStyleCnt="0"/>
      <dgm:spPr/>
    </dgm:pt>
    <dgm:pt modelId="{C1E8842E-3D4B-4453-A1A3-DC1791F898C3}" type="pres">
      <dgm:prSet presAssocID="{E93C9D04-4F0B-4F0F-B82E-3B20DE09E0C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E5CF90C-2C20-405A-9CDB-5B0F4A970AC9}" type="presOf" srcId="{E93C9D04-4F0B-4F0F-B82E-3B20DE09E0C8}" destId="{C1E8842E-3D4B-4453-A1A3-DC1791F898C3}" srcOrd="0" destOrd="0" presId="urn:microsoft.com/office/officeart/2005/8/layout/vList2"/>
    <dgm:cxn modelId="{E7A49D0F-A96A-44B5-878D-5CB48BD635F0}" type="presOf" srcId="{7452E868-3D5D-4CA8-AE48-A8BD3ADD495A}" destId="{1D6E4CB7-E70A-46D8-8F8C-0D25F4AFE989}" srcOrd="0" destOrd="0" presId="urn:microsoft.com/office/officeart/2005/8/layout/vList2"/>
    <dgm:cxn modelId="{39B6994C-6168-4B49-BFF3-24FB0EF21798}" type="presOf" srcId="{9638219E-00A0-4CB3-8FA2-6F8F122DB107}" destId="{2274C37A-CBD7-4E1A-BF6D-6224A13F66FB}" srcOrd="0" destOrd="0" presId="urn:microsoft.com/office/officeart/2005/8/layout/vList2"/>
    <dgm:cxn modelId="{8412B05E-EE9D-41EB-9B0A-5F22675EFFEE}" srcId="{94235687-3947-4D77-8A2D-5F7C65F7F8CD}" destId="{8BF6A24F-5A5E-47D9-8987-58C5CC558D3C}" srcOrd="2" destOrd="0" parTransId="{C7E53C22-F7F4-4FE1-A0E6-FDA7A4771A2F}" sibTransId="{7451A853-8F02-4BE4-AAF9-DC8322ECCEA2}"/>
    <dgm:cxn modelId="{F488A373-0B6E-429A-9AD2-DE8EC1C36B75}" type="presOf" srcId="{658F1CA7-03E0-453D-ACF3-9514ABA5D9BC}" destId="{4B0B3E83-976E-4C8C-9F3F-32FEEBF9A160}" srcOrd="0" destOrd="0" presId="urn:microsoft.com/office/officeart/2005/8/layout/vList2"/>
    <dgm:cxn modelId="{7DDA5384-B7B4-4CE9-9839-4DDCD04CF246}" srcId="{94235687-3947-4D77-8A2D-5F7C65F7F8CD}" destId="{9638219E-00A0-4CB3-8FA2-6F8F122DB107}" srcOrd="3" destOrd="0" parTransId="{BA886340-9937-497D-930D-6E9C51CC19AA}" sibTransId="{67A29D44-AD99-43D7-B9E4-B2ED9150C42E}"/>
    <dgm:cxn modelId="{A9F4F98C-878A-4FF7-9BBC-22ACB6364992}" srcId="{94235687-3947-4D77-8A2D-5F7C65F7F8CD}" destId="{658F1CA7-03E0-453D-ACF3-9514ABA5D9BC}" srcOrd="0" destOrd="0" parTransId="{27BAB8A4-B7E8-4129-B9D0-0336C1BD3B49}" sibTransId="{B9E8C8DB-116F-4677-A488-EA8FBBFADF58}"/>
    <dgm:cxn modelId="{7D837EA6-75C3-4B5E-94E4-2A40B21B712A}" srcId="{94235687-3947-4D77-8A2D-5F7C65F7F8CD}" destId="{7452E868-3D5D-4CA8-AE48-A8BD3ADD495A}" srcOrd="4" destOrd="0" parTransId="{A38C3E4C-C8BB-4A5F-96DE-DE19B12F6166}" sibTransId="{FED61733-1531-41FD-97A4-26ED090F6E81}"/>
    <dgm:cxn modelId="{A3ECE0C5-BACB-4596-9D57-AA7734F9F93F}" srcId="{94235687-3947-4D77-8A2D-5F7C65F7F8CD}" destId="{FF51FF31-15DE-4A64-82DF-E69840B7AF59}" srcOrd="1" destOrd="0" parTransId="{BEE45765-7779-4BED-A082-7BFD78F3E2DE}" sibTransId="{37B835B7-C2E8-4734-9894-B35C395EA79C}"/>
    <dgm:cxn modelId="{E97628C6-AB62-41DE-9904-FDE4CF4A49BA}" type="presOf" srcId="{FF51FF31-15DE-4A64-82DF-E69840B7AF59}" destId="{C34D53C2-F0FC-42B1-88AB-13DEBB7BA9B7}" srcOrd="0" destOrd="0" presId="urn:microsoft.com/office/officeart/2005/8/layout/vList2"/>
    <dgm:cxn modelId="{4A0C9CCB-16C8-4D53-8324-A90E9FA15438}" type="presOf" srcId="{94235687-3947-4D77-8A2D-5F7C65F7F8CD}" destId="{CBB7650C-6939-421E-AB05-FB41036B576D}" srcOrd="0" destOrd="0" presId="urn:microsoft.com/office/officeart/2005/8/layout/vList2"/>
    <dgm:cxn modelId="{224C05D2-B389-494A-B057-0179CA2A5CC8}" srcId="{94235687-3947-4D77-8A2D-5F7C65F7F8CD}" destId="{E93C9D04-4F0B-4F0F-B82E-3B20DE09E0C8}" srcOrd="5" destOrd="0" parTransId="{C780AB18-D6CB-4F08-9801-75431A589502}" sibTransId="{D3127A38-FA9E-4FA6-A4E7-610AB7013B9E}"/>
    <dgm:cxn modelId="{189549EA-7065-4CFC-8CD2-8998787C0481}" type="presOf" srcId="{8BF6A24F-5A5E-47D9-8987-58C5CC558D3C}" destId="{17E1FA75-8832-4638-B8A8-D9585BA28B8F}" srcOrd="0" destOrd="0" presId="urn:microsoft.com/office/officeart/2005/8/layout/vList2"/>
    <dgm:cxn modelId="{0EA3BBE4-BF01-451F-886B-1F93CE34FD32}" type="presParOf" srcId="{CBB7650C-6939-421E-AB05-FB41036B576D}" destId="{4B0B3E83-976E-4C8C-9F3F-32FEEBF9A160}" srcOrd="0" destOrd="0" presId="urn:microsoft.com/office/officeart/2005/8/layout/vList2"/>
    <dgm:cxn modelId="{881B79A3-8215-4F7C-A9E5-4FF80F8BA1A6}" type="presParOf" srcId="{CBB7650C-6939-421E-AB05-FB41036B576D}" destId="{825A5361-19F5-4675-A42C-09054A688192}" srcOrd="1" destOrd="0" presId="urn:microsoft.com/office/officeart/2005/8/layout/vList2"/>
    <dgm:cxn modelId="{91D94436-2DD7-4FBB-B76C-A171498C7C62}" type="presParOf" srcId="{CBB7650C-6939-421E-AB05-FB41036B576D}" destId="{C34D53C2-F0FC-42B1-88AB-13DEBB7BA9B7}" srcOrd="2" destOrd="0" presId="urn:microsoft.com/office/officeart/2005/8/layout/vList2"/>
    <dgm:cxn modelId="{D956CC4D-949F-4996-A80D-A8F7772DF4EF}" type="presParOf" srcId="{CBB7650C-6939-421E-AB05-FB41036B576D}" destId="{67D2FA09-4601-4CE8-B939-D48DA41025D3}" srcOrd="3" destOrd="0" presId="urn:microsoft.com/office/officeart/2005/8/layout/vList2"/>
    <dgm:cxn modelId="{0FAF5C09-EF93-41E8-89D3-7507FDAE0196}" type="presParOf" srcId="{CBB7650C-6939-421E-AB05-FB41036B576D}" destId="{17E1FA75-8832-4638-B8A8-D9585BA28B8F}" srcOrd="4" destOrd="0" presId="urn:microsoft.com/office/officeart/2005/8/layout/vList2"/>
    <dgm:cxn modelId="{7D316535-F463-470E-8EC5-4EF480E0A224}" type="presParOf" srcId="{CBB7650C-6939-421E-AB05-FB41036B576D}" destId="{97D4659C-7318-457B-B61C-E0447B07E698}" srcOrd="5" destOrd="0" presId="urn:microsoft.com/office/officeart/2005/8/layout/vList2"/>
    <dgm:cxn modelId="{927B8275-57D2-4565-AAB5-1B9A0129A767}" type="presParOf" srcId="{CBB7650C-6939-421E-AB05-FB41036B576D}" destId="{2274C37A-CBD7-4E1A-BF6D-6224A13F66FB}" srcOrd="6" destOrd="0" presId="urn:microsoft.com/office/officeart/2005/8/layout/vList2"/>
    <dgm:cxn modelId="{B50BED11-DE8C-4112-AC0B-DCD120F9B432}" type="presParOf" srcId="{CBB7650C-6939-421E-AB05-FB41036B576D}" destId="{EC9D6E5A-73D6-4C6B-80E1-BD5269E68BD3}" srcOrd="7" destOrd="0" presId="urn:microsoft.com/office/officeart/2005/8/layout/vList2"/>
    <dgm:cxn modelId="{DD046A22-FCF5-4A20-A210-252F4E26EC27}" type="presParOf" srcId="{CBB7650C-6939-421E-AB05-FB41036B576D}" destId="{1D6E4CB7-E70A-46D8-8F8C-0D25F4AFE989}" srcOrd="8" destOrd="0" presId="urn:microsoft.com/office/officeart/2005/8/layout/vList2"/>
    <dgm:cxn modelId="{E0C746CB-785B-477F-B7D5-82E4E512E5A2}" type="presParOf" srcId="{CBB7650C-6939-421E-AB05-FB41036B576D}" destId="{E7B33CBE-FB2C-4E46-8C10-DECF38C189E7}" srcOrd="9" destOrd="0" presId="urn:microsoft.com/office/officeart/2005/8/layout/vList2"/>
    <dgm:cxn modelId="{485B8A10-E71E-47EF-BF6F-B30278FF2FBA}" type="presParOf" srcId="{CBB7650C-6939-421E-AB05-FB41036B576D}" destId="{C1E8842E-3D4B-4453-A1A3-DC1791F898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B3E83-976E-4C8C-9F3F-32FEEBF9A160}">
      <dsp:nvSpPr>
        <dsp:cNvPr id="0" name=""/>
        <dsp:cNvSpPr/>
      </dsp:nvSpPr>
      <dsp:spPr>
        <a:xfrm>
          <a:off x="0" y="738413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Feature Engineering: Created 'amenities_count' to capture number of amenities.</a:t>
          </a:r>
        </a:p>
      </dsp:txBody>
      <dsp:txXfrm>
        <a:off x="21161" y="759574"/>
        <a:ext cx="10473278" cy="391163"/>
      </dsp:txXfrm>
    </dsp:sp>
    <dsp:sp modelId="{C34D53C2-F0FC-42B1-88AB-13DEBB7BA9B7}">
      <dsp:nvSpPr>
        <dsp:cNvPr id="0" name=""/>
        <dsp:cNvSpPr/>
      </dsp:nvSpPr>
      <dsp:spPr>
        <a:xfrm>
          <a:off x="0" y="1226619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Label Encoding: Converted categorical variables to numerical values for ML.</a:t>
          </a:r>
        </a:p>
      </dsp:txBody>
      <dsp:txXfrm>
        <a:off x="21161" y="1247780"/>
        <a:ext cx="10473278" cy="391163"/>
      </dsp:txXfrm>
    </dsp:sp>
    <dsp:sp modelId="{17E1FA75-8832-4638-B8A8-D9585BA28B8F}">
      <dsp:nvSpPr>
        <dsp:cNvPr id="0" name=""/>
        <dsp:cNvSpPr/>
      </dsp:nvSpPr>
      <dsp:spPr>
        <a:xfrm>
          <a:off x="0" y="1714824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/>
              <a:cs typeface="Times New Roman"/>
            </a:rPr>
            <a:t>Data Splitting and One-Hot Encoding: Split data into train/test sets and encoded categorical variables.</a:t>
          </a:r>
        </a:p>
      </dsp:txBody>
      <dsp:txXfrm>
        <a:off x="21161" y="1735985"/>
        <a:ext cx="10473278" cy="391163"/>
      </dsp:txXfrm>
    </dsp:sp>
    <dsp:sp modelId="{2274C37A-CBD7-4E1A-BF6D-6224A13F66FB}">
      <dsp:nvSpPr>
        <dsp:cNvPr id="0" name=""/>
        <dsp:cNvSpPr/>
      </dsp:nvSpPr>
      <dsp:spPr>
        <a:xfrm>
          <a:off x="0" y="2203029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Model Training: Used Scikit-learn's LinearRegression class to predict price.</a:t>
          </a:r>
        </a:p>
      </dsp:txBody>
      <dsp:txXfrm>
        <a:off x="21161" y="2224190"/>
        <a:ext cx="10473278" cy="391163"/>
      </dsp:txXfrm>
    </dsp:sp>
    <dsp:sp modelId="{1D6E4CB7-E70A-46D8-8F8C-0D25F4AFE989}">
      <dsp:nvSpPr>
        <dsp:cNvPr id="0" name=""/>
        <dsp:cNvSpPr/>
      </dsp:nvSpPr>
      <dsp:spPr>
        <a:xfrm>
          <a:off x="0" y="2691234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Model Evaluation: Evaluated using mean squared error and R-squared.</a:t>
          </a:r>
        </a:p>
      </dsp:txBody>
      <dsp:txXfrm>
        <a:off x="21161" y="2712395"/>
        <a:ext cx="10473278" cy="391163"/>
      </dsp:txXfrm>
    </dsp:sp>
    <dsp:sp modelId="{C1E8842E-3D4B-4453-A1A3-DC1791F898C3}">
      <dsp:nvSpPr>
        <dsp:cNvPr id="0" name=""/>
        <dsp:cNvSpPr/>
      </dsp:nvSpPr>
      <dsp:spPr>
        <a:xfrm>
          <a:off x="0" y="3179439"/>
          <a:ext cx="10515600" cy="433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Prediction: Used trained model to predict price based on user input</a:t>
          </a:r>
        </a:p>
      </dsp:txBody>
      <dsp:txXfrm>
        <a:off x="21161" y="3200600"/>
        <a:ext cx="10473278" cy="391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642D6D4-2980-4539-861D-C5AB35191834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F8D6AE6-5560-4C47-974F-51A82A9CC533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078ECC-9F72-4C84-9F40-DBB817ADBDF0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BECDB002-086C-4FC2-9108-C394C3B829E3}" type="datetime1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1BCCE59-728A-49EC-8DAF-0FAF9EBD41DD}" type="datetime1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B56D85B-EB43-4988-9D07-7393356AD4A1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2AF213A-60C6-4671-9B4D-63024EC3B303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B992E9E-19F7-4539-B679-CA95C06DC4B8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D92330BE-AFF2-4F7C-AA06-D38DAED5E740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CFD56C52-75CF-437F-BF32-D1C513B0C7E0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D9BAD1CA-5F7E-489F-B9AC-F0EBC9D9712D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mapa.net/como-ir-de-nueva-york-a-bost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avelshopgirl.com/how-a-great-airbnb-experience-can-change-your-life/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insideairbnb.com/boston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A picture containing building, outdoor, road, street&#10;&#10;Description automatically generated">
            <a:extLst>
              <a:ext uri="{FF2B5EF4-FFF2-40B4-BE49-F238E27FC236}">
                <a16:creationId xmlns:a16="http://schemas.microsoft.com/office/drawing/2014/main" id="{26979062-F6FA-7B2C-0B89-8F4064B80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00" r="1615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55" y="1408251"/>
            <a:ext cx="5251316" cy="16276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/>
                <a:cs typeface="Calibri"/>
              </a:rPr>
              <a:t>BOSTON AIRBNB</a:t>
            </a:r>
            <a:r>
              <a:rPr lang="en-US" sz="4400" b="1" kern="1200" dirty="0">
                <a:solidFill>
                  <a:srgbClr val="FFFFFF"/>
                </a:solidFill>
                <a:latin typeface="Times New Roman"/>
                <a:cs typeface="Calibri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Times New Roman"/>
                <a:cs typeface="Calibri"/>
              </a:rPr>
              <a:t>ANALYSIS</a:t>
            </a:r>
            <a:r>
              <a:rPr lang="en-US" sz="4400" b="1" kern="1200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346" y="4793703"/>
            <a:ext cx="3241758" cy="26210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Calibri"/>
              </a:rPr>
              <a:t>Akshata Thopte,</a:t>
            </a:r>
            <a:endParaRPr lang="en-US" dirty="0">
              <a:solidFill>
                <a:srgbClr val="3A3A3A"/>
              </a:solidFill>
              <a:latin typeface="Times New Roman"/>
              <a:cs typeface="Calibri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Calibri"/>
              </a:rPr>
              <a:t>Rakesh Reddy,</a:t>
            </a:r>
            <a:endParaRPr lang="en-US" dirty="0">
              <a:latin typeface="Times New Roman"/>
              <a:cs typeface="Calibri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Calibri"/>
              </a:rPr>
              <a:t>Riddhi </a:t>
            </a:r>
            <a:r>
              <a:rPr lang="en-US" dirty="0" err="1">
                <a:solidFill>
                  <a:srgbClr val="FFFFFF"/>
                </a:solidFill>
                <a:latin typeface="Times New Roman"/>
                <a:cs typeface="Calibri"/>
              </a:rPr>
              <a:t>Umap</a:t>
            </a:r>
            <a:r>
              <a:rPr lang="en-US" dirty="0">
                <a:solidFill>
                  <a:srgbClr val="FFFFFF"/>
                </a:solidFill>
                <a:latin typeface="Times New Roman"/>
                <a:cs typeface="Calibri"/>
              </a:rPr>
              <a:t>, </a:t>
            </a:r>
            <a:endParaRPr lang="en-US" dirty="0">
              <a:solidFill>
                <a:srgbClr val="3A3A3A"/>
              </a:solidFill>
              <a:latin typeface="Times New Roman"/>
              <a:cs typeface="Calibri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Times New Roman"/>
                <a:cs typeface="Calibri"/>
              </a:rPr>
              <a:t>Shelly Garg</a:t>
            </a:r>
            <a:endParaRPr lang="en-US" dirty="0">
              <a:solidFill>
                <a:srgbClr val="3A3A3A"/>
              </a:solidFill>
              <a:latin typeface="Times New Roman"/>
              <a:cs typeface="Calibri"/>
            </a:endParaRPr>
          </a:p>
          <a:p>
            <a:pPr algn="ctr"/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26" name="Picture 26" descr="Free Images : pedestrian, architecture, road, street, house, sidewalk ...">
            <a:extLst>
              <a:ext uri="{FF2B5EF4-FFF2-40B4-BE49-F238E27FC236}">
                <a16:creationId xmlns:a16="http://schemas.microsoft.com/office/drawing/2014/main" id="{4B980B54-5C55-6B80-6E06-3B904D185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8" r="24515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2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1E243A9C-9516-C583-8724-E0D443654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85685" y="-1276"/>
            <a:ext cx="3426056" cy="14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7F3D7-B1FC-D356-AEA2-7AB66745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47" y="275056"/>
            <a:ext cx="10248322" cy="12440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Linear Regression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ED40C3-8FF8-DE60-A790-BD3731D04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399719"/>
            <a:ext cx="5344742" cy="371794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/>
          </a:p>
          <a:p>
            <a:pPr marL="0"/>
            <a:endParaRPr lang="en-US" sz="2000"/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8738D2A-8891-8181-562D-9E379855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0" y="1851876"/>
            <a:ext cx="2602663" cy="2855979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15E564D-CEC6-7B65-2E85-647D05F1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385" y="2922715"/>
            <a:ext cx="2894738" cy="2902468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9494F15-60C0-9A2D-DC64-E46610CE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55" y="2919109"/>
            <a:ext cx="2628187" cy="2905983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2CA69AB-8D05-4BB4-E662-F1050CA32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632" y="1851903"/>
            <a:ext cx="2602663" cy="2892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EC9B3F-FE3D-61FE-9E69-4F0E6F514426}"/>
              </a:ext>
            </a:extLst>
          </p:cNvPr>
          <p:cNvSpPr txBox="1"/>
          <p:nvPr/>
        </p:nvSpPr>
        <p:spPr>
          <a:xfrm>
            <a:off x="295922" y="4823534"/>
            <a:ext cx="30539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A significant amount range of comments are 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A5429-AF34-AB33-015E-477DA5F6A9AF}"/>
              </a:ext>
            </a:extLst>
          </p:cNvPr>
          <p:cNvSpPr txBox="1"/>
          <p:nvPr/>
        </p:nvSpPr>
        <p:spPr>
          <a:xfrm>
            <a:off x="3158970" y="1849514"/>
            <a:ext cx="30243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A significant amount of them are given exactly 0.0 negativity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72593-78EA-B9E8-9DA5-DB1F60D3977D}"/>
              </a:ext>
            </a:extLst>
          </p:cNvPr>
          <p:cNvSpPr txBox="1"/>
          <p:nvPr/>
        </p:nvSpPr>
        <p:spPr>
          <a:xfrm>
            <a:off x="6184776" y="4912310"/>
            <a:ext cx="285416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Graph has upward trend and most of the comments are neutral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9ED73-156D-74D5-A887-1564B2B7E8C4}"/>
              </a:ext>
            </a:extLst>
          </p:cNvPr>
          <p:cNvSpPr txBox="1"/>
          <p:nvPr/>
        </p:nvSpPr>
        <p:spPr>
          <a:xfrm>
            <a:off x="9046049" y="1941471"/>
            <a:ext cx="29947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Linear Regression between Price and Number of Reviews </a:t>
            </a:r>
          </a:p>
        </p:txBody>
      </p:sp>
    </p:spTree>
    <p:extLst>
      <p:ext uri="{BB962C8B-B14F-4D97-AF65-F5344CB8AC3E}">
        <p14:creationId xmlns:p14="http://schemas.microsoft.com/office/powerpoint/2010/main" val="35386910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8617B-F674-FCDD-615B-EBBC47A15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latin typeface="Times New Roman"/>
                <a:cs typeface="Times New Roman"/>
              </a:rPr>
              <a:t>DATA MINING MODEL</a:t>
            </a:r>
          </a:p>
        </p:txBody>
      </p:sp>
      <p:graphicFrame>
        <p:nvGraphicFramePr>
          <p:cNvPr id="50" name="Content Placeholder 11">
            <a:extLst>
              <a:ext uri="{FF2B5EF4-FFF2-40B4-BE49-F238E27FC236}">
                <a16:creationId xmlns:a16="http://schemas.microsoft.com/office/drawing/2014/main" id="{3E08B9CA-D08B-96E4-F066-BCEEA9AF0D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5943555"/>
              </p:ext>
            </p:extLst>
          </p:nvPr>
        </p:nvGraphicFramePr>
        <p:xfrm>
          <a:off x="561109" y="176624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207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5861AFF-3522-4704-9245-9C78B694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465147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4CEC6-10C7-5848-4CF1-1D182FEB9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3" y="873940"/>
            <a:ext cx="2942214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RESULT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C0032-A5BF-CE23-F663-8BFC715D29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5380" y="3553051"/>
            <a:ext cx="5142478" cy="2878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/>
            <a:r>
              <a:rPr lang="en-US" sz="2000" dirty="0">
                <a:latin typeface="Times New Roman"/>
                <a:cs typeface="Times New Roman"/>
              </a:rPr>
              <a:t>Price recommendation system for host based on property type, neighborhood, and amenities.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High budget recommendation: Townhouse in South End with 10 amenities, priced at $140.15.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Low budget recommendation: Dorm in West Roxbury with 3 amenities, priced at $112.76.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Popular neighborhood recommendation: Apartment in Jamaica Plain with 5 amenities, priced at $120.58.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The system considers different factors to provide tailored price recommendations for hosts.</a:t>
            </a:r>
          </a:p>
          <a:p>
            <a:pPr marL="171450">
              <a:spcBef>
                <a:spcPts val="75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171450">
              <a:spcBef>
                <a:spcPts val="750"/>
              </a:spcBef>
            </a:pPr>
            <a:endParaRPr lang="en-US" sz="1500" dirty="0"/>
          </a:p>
          <a:p>
            <a:pPr marL="171450">
              <a:spcBef>
                <a:spcPts val="750"/>
              </a:spcBef>
            </a:pPr>
            <a:endParaRPr lang="en-US" sz="1500" dirty="0"/>
          </a:p>
          <a:p>
            <a:pPr marL="171450">
              <a:spcBef>
                <a:spcPts val="750"/>
              </a:spcBef>
            </a:pPr>
            <a:endParaRPr lang="en-US" sz="1500" dirty="0"/>
          </a:p>
          <a:p>
            <a:endParaRPr lang="en-US" sz="15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909CAE-F41A-4061-A316-864DC2A71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7222" y="650055"/>
            <a:ext cx="5526578" cy="5634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D7EB1A5-4835-84C0-F633-313E7537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058" y="4825524"/>
            <a:ext cx="3130538" cy="330666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D1F30-912E-98FC-E9F0-35DF367D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59FAF868-BD0B-B71A-455E-7AFE491B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1" y="3378347"/>
            <a:ext cx="6220286" cy="1188819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D41C9536-B671-7583-3A94-67EB9FB1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711" y="1494968"/>
            <a:ext cx="6072325" cy="472355"/>
          </a:xfrm>
          <a:prstGeom prst="rect">
            <a:avLst/>
          </a:prstGeom>
        </p:spPr>
      </p:pic>
      <p:pic>
        <p:nvPicPr>
          <p:cNvPr id="15" name="Picture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220C159-B270-63CA-6B69-5B8D0F8F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1" y="2408880"/>
            <a:ext cx="6235084" cy="6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03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B8DBE-F7FE-660C-1488-BAB0D5D1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751" y="1059116"/>
            <a:ext cx="8924392" cy="933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kern="1200" dirty="0">
                <a:latin typeface="Times New Roman"/>
                <a:cs typeface="Times New Roman"/>
              </a:rPr>
              <a:t>CONCLUSION 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48773-9CCE-D781-A6A1-01BE54A431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7986" y="2292176"/>
            <a:ext cx="8273380" cy="3329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Times New Roman"/>
                <a:cs typeface="Times New Roman"/>
              </a:rPr>
              <a:t>Invest in properties in popular Boston neighborhoods with high demand and access to amenities/attractions for maximum Airbnb returns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sentiment analysis of reviews, it appears that there are a significant number of neutral comments, but the overall sentiment is more positive than negative.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2000" dirty="0">
                <a:latin typeface="Times New Roman"/>
                <a:cs typeface="Times New Roman"/>
              </a:rPr>
              <a:t>a data-driven approach to provide tailored price recommendations that help hosts optimize their listings and maximize earnings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68EB0-55BD-E3EB-0B45-F7A86A0F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80019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irbnb Air Bnb Apartment · Free photo on Pixabay">
            <a:extLst>
              <a:ext uri="{FF2B5EF4-FFF2-40B4-BE49-F238E27FC236}">
                <a16:creationId xmlns:a16="http://schemas.microsoft.com/office/drawing/2014/main" id="{03A78C88-DC64-F4AB-5FE1-79C007F185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54" r="34790" b="79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3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954557"/>
            <a:ext cx="4398819" cy="1318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imes" pitchFamily="2" charset="0"/>
              </a:rPr>
              <a:t>THANK YOU</a:t>
            </a:r>
          </a:p>
        </p:txBody>
      </p:sp>
      <p:sp>
        <p:nvSpPr>
          <p:cNvPr id="55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Placeholder 30" descr="Apartment building">
            <a:extLst>
              <a:ext uri="{FF2B5EF4-FFF2-40B4-BE49-F238E27FC236}">
                <a16:creationId xmlns:a16="http://schemas.microsoft.com/office/drawing/2014/main" id="{159EB775-0BAB-413A-A0AB-B56D3C0446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8" b="1164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92016388-C216-491D-B032-A86FF344C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" y="814705"/>
            <a:ext cx="3883149" cy="802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/>
                <a:cs typeface="Calibri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434201"/>
            <a:ext cx="526480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Business Problem Statement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Data Collection 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Exploratory Data Analysis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Data Preprocessing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Data mining Model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Result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Conclusion 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Times New Roman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1CBB1-D6CD-A445-96C5-A99E4824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indoor, floor, furniture, dining table&#10;&#10;Description automatically generated">
            <a:extLst>
              <a:ext uri="{FF2B5EF4-FFF2-40B4-BE49-F238E27FC236}">
                <a16:creationId xmlns:a16="http://schemas.microsoft.com/office/drawing/2014/main" id="{CE0D3B04-E648-B92B-5120-DEBB85301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1" r="480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2F1E9F-2A7B-A648-8627-B11C8B85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86" y="855784"/>
            <a:ext cx="5268351" cy="1174791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/>
                <a:cs typeface="Calibri"/>
              </a:rPr>
              <a:t>BUSINESS PROBLEM STATEMENT 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FF-BC20-F14C-920E-68471B7A6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915" y="2434201"/>
            <a:ext cx="5050294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How well can we predict a listing's price and what features correlate well with the pricing?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Where to invest in a property in Boston to get the maximum number of returns from Airbnb?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Calibri"/>
              </a:rPr>
              <a:t>How well can we predict reviews and what aspects are correlated with the reviews?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D80CF-8B32-7944-ADE2-7361CDA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7F3D7-B1FC-D356-AEA2-7AB66745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251" y="882162"/>
            <a:ext cx="5618660" cy="8638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latin typeface="Times New Roman"/>
                <a:cs typeface="Calibri"/>
              </a:rPr>
              <a:t>DATA COLLECTION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ED40C3-8FF8-DE60-A790-BD3731D04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9251" y="2283549"/>
            <a:ext cx="9553991" cy="35287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sz="2000" dirty="0">
                <a:latin typeface="Times New Roman"/>
                <a:cs typeface="Calibri"/>
              </a:rPr>
              <a:t>Data is collected from </a:t>
            </a:r>
            <a:r>
              <a:rPr lang="en-US" sz="2000" dirty="0">
                <a:latin typeface="Times New Roman"/>
                <a:ea typeface="+mn-lt"/>
                <a:cs typeface="+mn-lt"/>
                <a:hlinkClick r:id="rId2"/>
              </a:rPr>
              <a:t>Inside Airbnb: Boston</a:t>
            </a:r>
            <a:r>
              <a:rPr lang="en-US" sz="2000" dirty="0">
                <a:latin typeface="Times New Roman"/>
                <a:ea typeface="+mn-lt"/>
                <a:cs typeface="+mn-lt"/>
              </a:rPr>
              <a:t> </a:t>
            </a:r>
            <a:endParaRPr lang="en-US" sz="2000" dirty="0">
              <a:latin typeface="Times New Roman"/>
              <a:cs typeface="Calibri"/>
            </a:endParaRPr>
          </a:p>
          <a:p>
            <a:pPr marL="342900" indent="-342900"/>
            <a:r>
              <a:rPr lang="en-US" sz="2000" dirty="0" err="1">
                <a:latin typeface="Times New Roman"/>
                <a:ea typeface="+mn-lt"/>
                <a:cs typeface="+mn-lt"/>
              </a:rPr>
              <a:t>listings.csv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 a comprehensive description of all the Airbnb listings in Boston, including details such as price, number of guests it can accommodate, ratings, number of reviews, and more(3586, 69)</a:t>
            </a:r>
          </a:p>
          <a:p>
            <a:pPr marL="342900" indent="-342900"/>
            <a:r>
              <a:rPr lang="en-US" sz="2000" dirty="0" err="1">
                <a:latin typeface="Times New Roman"/>
                <a:ea typeface="+mn-lt"/>
                <a:cs typeface="+mn-lt"/>
              </a:rPr>
              <a:t>Calender.csv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-the availability of the listings and their corresponding prices(184789,6)</a:t>
            </a:r>
            <a:endParaRPr lang="en-US" sz="2000" dirty="0">
              <a:latin typeface="Times New Roman"/>
              <a:cs typeface="Calibri"/>
            </a:endParaRPr>
          </a:p>
          <a:p>
            <a:pPr marL="342900" indent="-342900"/>
            <a:r>
              <a:rPr lang="en-US" sz="2000" dirty="0" err="1">
                <a:latin typeface="Times New Roman"/>
                <a:ea typeface="+mn-lt"/>
                <a:cs typeface="+mn-lt"/>
              </a:rPr>
              <a:t>Reviews.csv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  record of the reviews left by guests for each individual listing in Boston.(1410023,13)</a:t>
            </a:r>
            <a:endParaRPr lang="en-US" sz="2000" dirty="0">
              <a:latin typeface="Times New Roman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0"/>
            <a:endParaRPr lang="en-US" sz="1300" dirty="0"/>
          </a:p>
          <a:p>
            <a:pPr marL="0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739676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7F3D7-B1FC-D356-AEA2-7AB66745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674" y="766732"/>
            <a:ext cx="6713571" cy="8638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latin typeface="Times New Roman"/>
                <a:cs typeface="Calibri"/>
              </a:rPr>
              <a:t>DATA </a:t>
            </a:r>
            <a:r>
              <a:rPr lang="en-US" b="1" dirty="0">
                <a:latin typeface="Times New Roman"/>
                <a:cs typeface="Calibri"/>
              </a:rPr>
              <a:t>Preprocessing</a:t>
            </a:r>
            <a:r>
              <a:rPr lang="en-US" sz="6700" kern="1200" dirty="0"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ED40C3-8FF8-DE60-A790-BD3731D04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674" y="1630620"/>
            <a:ext cx="9621226" cy="35960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Dropped unwanted columns and replaced Nan values with 0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Excluded all listings with 0 values for price, beds, bedrooms, and accommodations, etc.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Extracted prices from the table and cleaned the data to make it float, then created a new column for prices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Added separate columns for date, day, month, year, and USA Holiday from the date column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Removed non-English reviews and Split the amenities list to count the number of amenities</a:t>
            </a:r>
            <a:endParaRPr lang="en-US" sz="2000" dirty="0">
              <a:latin typeface="Times New Roman"/>
              <a:cs typeface="Calibri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Converted categorical variables (flexible, moderate, strict, super_strict_30) into indicator variables of cancellation policy by creating dummy variables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Split the amenities list to count the number of amenities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Descriptive statistic for price is mean : 168.48 and standard deviation : 117.47</a:t>
            </a:r>
            <a:endParaRPr lang="en-US" sz="2000" dirty="0">
              <a:latin typeface="Calibri"/>
              <a:cs typeface="Calibri"/>
            </a:endParaRPr>
          </a:p>
          <a:p>
            <a:pPr marL="0"/>
            <a:endParaRPr lang="en-US" dirty="0">
              <a:latin typeface="Tw Cen MT"/>
            </a:endParaRPr>
          </a:p>
          <a:p>
            <a:pPr marL="0" indent="0">
              <a:buNone/>
            </a:pPr>
            <a:endParaRPr lang="en-US" dirty="0">
              <a:latin typeface="Tw Cen MT"/>
            </a:endParaRPr>
          </a:p>
          <a:p>
            <a:pPr marL="0"/>
            <a:endParaRPr lang="en-US" sz="1300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1633054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Business analysis chart on digital tablet - ID: 380326">
            <a:extLst>
              <a:ext uri="{FF2B5EF4-FFF2-40B4-BE49-F238E27FC236}">
                <a16:creationId xmlns:a16="http://schemas.microsoft.com/office/drawing/2014/main" id="{F364B10B-604D-019E-FB21-680B0699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105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2143295"/>
            <a:ext cx="4570815" cy="2183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  <a:latin typeface="Times New Roman"/>
                <a:cs typeface="Times New Roman"/>
              </a:rPr>
              <a:t>EXPLORATORY DATA ANALYSIS 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Map&#10;&#10;Description automatically generated">
            <a:extLst>
              <a:ext uri="{FF2B5EF4-FFF2-40B4-BE49-F238E27FC236}">
                <a16:creationId xmlns:a16="http://schemas.microsoft.com/office/drawing/2014/main" id="{271732BB-11B0-7266-14D5-1FFCCBE7BB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3661" y="1653795"/>
            <a:ext cx="5149339" cy="478751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14815D7-9973-ADF1-3A23-E96E68B8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10" y="1795014"/>
            <a:ext cx="6094591" cy="4063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6769D-0EF9-36AA-D1A6-8F5F852005D7}"/>
              </a:ext>
            </a:extLst>
          </p:cNvPr>
          <p:cNvSpPr txBox="1"/>
          <p:nvPr/>
        </p:nvSpPr>
        <p:spPr>
          <a:xfrm>
            <a:off x="334648" y="510781"/>
            <a:ext cx="844807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Frequency of Boston Property Types Listed on Airbnb</a:t>
            </a:r>
            <a:endParaRPr lang="en-US" sz="200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Apartments and homes dominate Boston's Airbnb listings, whereas boats, villas and other are far less popular.</a:t>
            </a:r>
            <a:endParaRPr lang="en-US" sz="2000">
              <a:latin typeface="Times New Roman"/>
              <a:cs typeface="Calibri"/>
            </a:endParaRPr>
          </a:p>
          <a:p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E42CE140-6AD7-E178-2219-8130256C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51" y="4832901"/>
            <a:ext cx="1000959" cy="13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7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ED40C3-8FF8-DE60-A790-BD3731D04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5240" y="2200071"/>
            <a:ext cx="8074815" cy="28003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/>
            <a:endParaRPr lang="en-US" sz="1300" dirty="0"/>
          </a:p>
          <a:p>
            <a:pPr marL="0"/>
            <a:endParaRPr lang="en-US" sz="1300" dirty="0"/>
          </a:p>
        </p:txBody>
      </p:sp>
      <p:pic>
        <p:nvPicPr>
          <p:cNvPr id="2" name="Picture 5" descr="Timeline&#10;&#10;Description automatically generated">
            <a:extLst>
              <a:ext uri="{FF2B5EF4-FFF2-40B4-BE49-F238E27FC236}">
                <a16:creationId xmlns:a16="http://schemas.microsoft.com/office/drawing/2014/main" id="{827DEA89-638F-D123-602F-82A59F33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94" y="777173"/>
            <a:ext cx="4748073" cy="359080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D97300-F8C5-2EF5-8D5D-4D3CA9C0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777173"/>
            <a:ext cx="4329976" cy="3593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1388C-69BF-8062-6E49-9F9F38C95798}"/>
              </a:ext>
            </a:extLst>
          </p:cNvPr>
          <p:cNvSpPr txBox="1"/>
          <p:nvPr/>
        </p:nvSpPr>
        <p:spPr>
          <a:xfrm>
            <a:off x="640067" y="4367982"/>
            <a:ext cx="582923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Jamaica Plain has the highest number of entire apartment listings</a:t>
            </a:r>
            <a:endParaRPr lang="en-US" sz="2000" dirty="0">
              <a:latin typeface="Times New Roman"/>
              <a:ea typeface="+mn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Longwood Medical Area has the least</a:t>
            </a:r>
            <a:endParaRPr lang="en-US" sz="2000" dirty="0">
              <a:latin typeface="Times New Roman"/>
              <a:ea typeface="+mn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valuable for hosts to check the number of listings for entire apartments in a specific neighborhood in Boston</a:t>
            </a:r>
            <a:r>
              <a:rPr lang="en-US" sz="2000" b="0" i="0" dirty="0">
                <a:effectLst/>
                <a:latin typeface="Söhne"/>
              </a:rPr>
              <a:t>.</a:t>
            </a:r>
            <a:endParaRPr lang="en-US" sz="2000" dirty="0">
              <a:latin typeface="Times New Roman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00A0A-FA7F-1316-4904-8094146AD99A}"/>
              </a:ext>
            </a:extLst>
          </p:cNvPr>
          <p:cNvSpPr txBox="1"/>
          <p:nvPr/>
        </p:nvSpPr>
        <p:spPr>
          <a:xfrm>
            <a:off x="6248601" y="4448640"/>
            <a:ext cx="521887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Entire homes/apartments are generally more expensive than private/shared rooms. 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Townhouse, Guesthouse, House and Boat have the highest mean price while dorms have the lowest mean price.</a:t>
            </a:r>
            <a:endParaRPr lang="en-US" sz="20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67340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C9A2C-4B5F-9DEE-08A1-3BE0FF29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24D65-5282-EE48-5223-AE03CC61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0AA51-0D5F-EA74-266C-8E572928CF40}"/>
              </a:ext>
            </a:extLst>
          </p:cNvPr>
          <p:cNvSpPr txBox="1"/>
          <p:nvPr/>
        </p:nvSpPr>
        <p:spPr>
          <a:xfrm>
            <a:off x="355106" y="569650"/>
            <a:ext cx="6789935" cy="3524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highest rates for listings occurred in July, September, and October, with an average price around $260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Considered the most popular holidays in the United States, the 4th of July (Independence Day) had the highest average price among them.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Examined a period that included both long weekends and regular days from July 1st to 10th, and observed that during long weekends, prices were higher compared to regular days.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algn="l"/>
            <a:endParaRPr lang="en-US" dirty="0"/>
          </a:p>
        </p:txBody>
      </p:sp>
      <p:pic>
        <p:nvPicPr>
          <p:cNvPr id="8" name="Picture 13" descr="Chart&#10;&#10;Description automatically generated">
            <a:extLst>
              <a:ext uri="{FF2B5EF4-FFF2-40B4-BE49-F238E27FC236}">
                <a16:creationId xmlns:a16="http://schemas.microsoft.com/office/drawing/2014/main" id="{99A6B9A1-5860-C713-CE46-3E0BAE49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7" y="3486824"/>
            <a:ext cx="5318747" cy="2938774"/>
          </a:xfrm>
          <a:prstGeom prst="rect">
            <a:avLst/>
          </a:prstGeom>
        </p:spPr>
      </p:pic>
      <p:pic>
        <p:nvPicPr>
          <p:cNvPr id="10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5DCB8D46-B7AB-ECD8-C4DD-6C683332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569" y="419120"/>
            <a:ext cx="4282849" cy="2948504"/>
          </a:xfrm>
          <a:prstGeom prst="rect">
            <a:avLst/>
          </a:prstGeom>
        </p:spPr>
      </p:pic>
      <p:pic>
        <p:nvPicPr>
          <p:cNvPr id="12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36E36A7-FE42-059C-3889-AB47BB8A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492" y="3624098"/>
            <a:ext cx="4290247" cy="27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09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3E722B-1125-4A71-8202-FAD6A1C14A1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TM11580736</Template>
  <TotalTime>261</TotalTime>
  <Words>764</Words>
  <Application>Microsoft Macintosh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Söhne</vt:lpstr>
      <vt:lpstr>Times</vt:lpstr>
      <vt:lpstr>Times New Roman</vt:lpstr>
      <vt:lpstr>Tw Cen MT</vt:lpstr>
      <vt:lpstr>Office Theme</vt:lpstr>
      <vt:lpstr>BOSTON AIRBNB ANALYSIS </vt:lpstr>
      <vt:lpstr>Agenda</vt:lpstr>
      <vt:lpstr>BUSINESS PROBLEM STATEMENT </vt:lpstr>
      <vt:lpstr>DATA COLLECTION </vt:lpstr>
      <vt:lpstr>DATA Preprocessing </vt:lpstr>
      <vt:lpstr>EXPLORATORY DATA ANALYSIS </vt:lpstr>
      <vt:lpstr>PowerPoint Presentation</vt:lpstr>
      <vt:lpstr>PowerPoint Presentation</vt:lpstr>
      <vt:lpstr>PowerPoint Presentation</vt:lpstr>
      <vt:lpstr>Sentiment Analysis and Linear Regression Model </vt:lpstr>
      <vt:lpstr>DATA MINING MODEL</vt:lpstr>
      <vt:lpstr>RESULT </vt:lpstr>
      <vt:lpstr>CONCLUSION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Akshata Laxman Thopte</cp:lastModifiedBy>
  <cp:revision>7</cp:revision>
  <dcterms:created xsi:type="dcterms:W3CDTF">2023-04-10T01:24:49Z</dcterms:created>
  <dcterms:modified xsi:type="dcterms:W3CDTF">2023-04-10T18:57:12Z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</Properties>
</file>